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1" r:id="rId3"/>
    <p:sldId id="257" r:id="rId4"/>
    <p:sldId id="272" r:id="rId5"/>
    <p:sldId id="273" r:id="rId6"/>
    <p:sldId id="274" r:id="rId7"/>
    <p:sldId id="269" r:id="rId8"/>
    <p:sldId id="270" r:id="rId9"/>
    <p:sldId id="265" r:id="rId10"/>
    <p:sldId id="266" r:id="rId11"/>
    <p:sldId id="268" r:id="rId12"/>
    <p:sldId id="262" r:id="rId13"/>
  </p:sldIdLst>
  <p:sldSz cx="12192000" cy="6858000"/>
  <p:notesSz cx="6858000" cy="9144000"/>
  <p:embeddedFontLst>
    <p:embeddedFont>
      <p:font typeface="Noto Sans" panose="020B0502040504020204" pitchFamily="34" charset="0"/>
      <p:regular r:id="rId14"/>
      <p:bold r:id="rId15"/>
      <p:italic r:id="rId16"/>
      <p:boldItalic r:id="rId17"/>
    </p:embeddedFont>
    <p:embeddedFont>
      <p:font typeface="Noto Sans KR" panose="020B0500000000000000" pitchFamily="34" charset="-127"/>
      <p:regular r:id="rId18"/>
      <p:bold r:id="rId19"/>
    </p:embeddedFont>
    <p:embeddedFont>
      <p:font typeface="Noto Sans KR Light" panose="020B0300000000000000" pitchFamily="34" charset="-127"/>
      <p:regular r:id="rId20"/>
    </p:embeddedFont>
    <p:embeddedFont>
      <p:font typeface="Noto Sans KR Thin" panose="020B0200000000000000" pitchFamily="34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8" autoAdjust="0"/>
    <p:restoredTop sz="94660"/>
  </p:normalViewPr>
  <p:slideViewPr>
    <p:cSldViewPr snapToGrid="0">
      <p:cViewPr varScale="1">
        <p:scale>
          <a:sx n="83" d="100"/>
          <a:sy n="83" d="100"/>
        </p:scale>
        <p:origin x="9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590DC6-3ADD-4E9B-8824-8F159DFDDC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C96A4B-A65C-4E3A-8587-BF119B340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AA378C-0E20-49FA-9394-BF83584DF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C8C56E-41B3-4B14-BA7A-821480ED6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77970A-76E6-4DE0-B81E-9636D96F5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950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ABF49D-6E73-42E9-8726-27FEF63B6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664337-8711-4D0D-83D7-FAB2DBD0F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0B216E-9F66-478E-856E-F1550A972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A909F4-E9F9-420D-A318-0DD424386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DA06B1-EB14-47C4-8883-6B99DFC5E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3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91D08B0-52A4-4CEA-A979-88D5626E8B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9433F7-988D-4D2C-8A76-8B1F80566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A8195D-458D-4D70-808C-7F6F5E8D8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841227-A41D-475A-BFEA-E8B73B1E9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10AE48-409E-4265-944C-803CEEAFA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7045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84C51F-5174-4BBC-8616-20AD0478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4CDA58-2AA1-43E4-B303-69313776F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53A34B-A372-4B81-8F6D-0EF9F9A5C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13F01C-01C6-43F0-B70B-AD5738B21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E4134E-DBEE-4DF1-A91B-3EBB87721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362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F27664-6A59-401D-8E43-7A9850299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85A487-02AA-4FA8-8B76-26FED1AB8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17331C-C133-48B5-874B-218A6671E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960BC8-D44B-4AD4-9327-F5494E532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5D3D6-FCC1-442E-93EA-64FD06A41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944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604AF1-2D7A-4222-84B6-F7ADA1E6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F8FE07-5EFC-401B-B976-3B8BB4A0D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30AC69-EBD6-42F6-BDF5-1B91EE2AE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36A75C-AB80-40B6-A309-1C1CD2B3A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84C24D-DAF9-4F2D-AE8F-0E0C2292A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BA6180-56F1-4CAF-9B17-36B88368F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688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061DA6-55A8-4F70-AF5C-18E80B37E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7669DC-6300-4724-AE1D-9CD1F25F24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E40586-48F0-420A-B0C2-584BB3AB9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BEE7E5B-0923-4D28-B91E-C745B53306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60F3F63-21AB-4999-98D7-2B0A8D853B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18E732-5006-4453-B105-7BC174C4D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CB9927C-F7E8-452D-A1B0-200D71F31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3ECC4C0-612D-4A7F-ADEC-62A7B4615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35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6AC3FC-2B76-4DCC-91FB-E4D90201E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D041A2D-5B92-45AF-8F15-ECBBD6B0A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4C6D92-DC1D-4B8A-8833-45F331DFA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8F7BE2F-B674-49F3-AE1C-86BBEF4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727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6EF228-7999-4EF1-B48F-24578935D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CAE3323-40EE-4031-95BC-86E7AAB50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60A568-01FD-445F-A52E-C59CAB20F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535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3191D4-F9C8-4C21-A679-8F73E04C4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AF0E0C-66C3-4436-8F4B-816064243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E12714-4CBD-46F3-83F7-40D6483F2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7F1866-8CCD-4C24-B09E-49736721C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A574AE-97EA-45E7-AC7A-2C830D4E2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888889-7D68-400E-BD71-66B08910E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3329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2D502F-B1EB-4368-AB04-60E8BA1F0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345CFA-A2AB-42CC-B16A-6564C35975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625503-93A3-4D77-A13B-8C4F93F44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A9DBD9-C902-4F02-B9B9-1AA55FDCF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140293-2E00-4C8F-A918-80C28B34B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DC46C1-8F50-43D0-A5CF-7EF9CCDC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2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B3E9504-2EEE-44C0-8C50-67773BFDB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EC1738-0FED-4322-8F6D-69957A373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16BE35-2C29-41A5-A955-4172FCF6E1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8262ED-D3F3-4FB4-B673-A4BB6A2BE089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BD047D-809F-4169-836E-5E15E75D6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910207-CB4E-4892-BD4A-F5B8F1E1D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EB8DA-42C2-4F59-B318-13FF21819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864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045BAC7-8ACD-49F2-97CB-C2FE8DDD71E0}"/>
              </a:ext>
            </a:extLst>
          </p:cNvPr>
          <p:cNvSpPr/>
          <p:nvPr/>
        </p:nvSpPr>
        <p:spPr>
          <a:xfrm>
            <a:off x="-181337" y="-160312"/>
            <a:ext cx="12554674" cy="706055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2CF6A88-FAE0-453D-A01B-1B07E33A0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Final Team Project</a:t>
            </a:r>
            <a:endParaRPr lang="ko-KR" altLang="en-US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7CDAD8-6A1C-4F49-90F1-FBAACAA6CDC8}"/>
              </a:ext>
            </a:extLst>
          </p:cNvPr>
          <p:cNvSpPr txBox="1"/>
          <p:nvPr/>
        </p:nvSpPr>
        <p:spPr>
          <a:xfrm>
            <a:off x="9878518" y="5042507"/>
            <a:ext cx="20236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Team 7</a:t>
            </a: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Bang </a:t>
            </a:r>
            <a:r>
              <a:rPr lang="en-US" altLang="ko-KR" dirty="0" err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Junwo</a:t>
            </a:r>
            <a:endParaRPr lang="en-US" altLang="ko-KR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Wei </a:t>
            </a:r>
            <a:r>
              <a:rPr lang="en-US" altLang="ko-KR" dirty="0" err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Bumjun</a:t>
            </a:r>
            <a:endParaRPr lang="en-US" altLang="ko-KR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r"/>
            <a:r>
              <a:rPr lang="en-US" altLang="ko-KR" dirty="0" err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Jeong</a:t>
            </a:r>
            <a:r>
              <a:rPr lang="en-US" altLang="ko-KR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Jeeeun</a:t>
            </a:r>
            <a:endParaRPr lang="en-US" altLang="ko-KR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Han </a:t>
            </a:r>
            <a:r>
              <a:rPr lang="en-US" altLang="ko-KR" dirty="0" err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Gisu</a:t>
            </a:r>
            <a:endParaRPr lang="ko-KR" altLang="en-US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AC383C-3AD6-4EF7-9808-4136EB933619}"/>
              </a:ext>
            </a:extLst>
          </p:cNvPr>
          <p:cNvSpPr txBox="1"/>
          <p:nvPr/>
        </p:nvSpPr>
        <p:spPr>
          <a:xfrm>
            <a:off x="289810" y="6150503"/>
            <a:ext cx="3402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Noto Sans KR Thin" panose="020B0200000000000000" pitchFamily="34" charset="-127"/>
                <a:ea typeface="Noto Sans KR Thin" panose="020B0200000000000000" pitchFamily="34" charset="-127"/>
              </a:rPr>
              <a:t>Open Source Programming 03</a:t>
            </a:r>
            <a:endParaRPr lang="ko-KR" altLang="en-US" dirty="0">
              <a:solidFill>
                <a:schemeClr val="bg1">
                  <a:lumMod val="65000"/>
                </a:schemeClr>
              </a:solidFill>
              <a:latin typeface="Noto Sans KR Thin" panose="020B0200000000000000" pitchFamily="34" charset="-127"/>
              <a:ea typeface="Noto Sans KR Thin" panose="020B02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76A2149-3E82-4DE7-9061-7A6F1E035C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45312">
            <a:off x="4891008" y="1692145"/>
            <a:ext cx="2286521" cy="1778405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454E4BD0-3F0E-4519-9931-6F278B401D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64942">
            <a:off x="2809147" y="1410492"/>
            <a:ext cx="2286521" cy="1778405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91DC41FF-7E8B-4987-BC5F-369E1CD4A9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33372">
            <a:off x="7149041" y="1457145"/>
            <a:ext cx="2286521" cy="177840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C0DFC78-093B-4AAF-BE8B-2BF9B9C621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32645" y="3321665"/>
            <a:ext cx="2286521" cy="177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335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F953892F-CC7F-432F-80A7-889E667C6EF5}"/>
              </a:ext>
            </a:extLst>
          </p:cNvPr>
          <p:cNvSpPr txBox="1"/>
          <p:nvPr/>
        </p:nvSpPr>
        <p:spPr>
          <a:xfrm>
            <a:off x="8218031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FC9DDA-87A2-4605-AB43-F3CC0240F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200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Ⅴ. Open Source License for Our Project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0E693F-6AE7-4633-A50E-345C126F8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8700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MIT License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F699B97-3A44-41C4-9C54-3062CEEBE415}"/>
              </a:ext>
            </a:extLst>
          </p:cNvPr>
          <p:cNvCxnSpPr>
            <a:cxnSpLocks/>
          </p:cNvCxnSpPr>
          <p:nvPr/>
        </p:nvCxnSpPr>
        <p:spPr>
          <a:xfrm flipH="1" flipV="1">
            <a:off x="671332" y="681037"/>
            <a:ext cx="11520668" cy="1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6EC614-ABE8-4616-AEB7-AD90AD440656}"/>
              </a:ext>
            </a:extLst>
          </p:cNvPr>
          <p:cNvCxnSpPr>
            <a:cxnSpLocks/>
          </p:cNvCxnSpPr>
          <p:nvPr/>
        </p:nvCxnSpPr>
        <p:spPr>
          <a:xfrm>
            <a:off x="671332" y="-92597"/>
            <a:ext cx="0" cy="7199453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2A178EB1-7209-4895-8369-ADAD9FEAD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" y="4333875"/>
            <a:ext cx="12011025" cy="2524125"/>
          </a:xfrm>
          <a:prstGeom prst="rect">
            <a:avLst/>
          </a:prstGeom>
        </p:spPr>
      </p:pic>
      <p:sp>
        <p:nvSpPr>
          <p:cNvPr id="18" name="사각형: 둥근 위쪽 모서리 17">
            <a:extLst>
              <a:ext uri="{FF2B5EF4-FFF2-40B4-BE49-F238E27FC236}">
                <a16:creationId xmlns:a16="http://schemas.microsoft.com/office/drawing/2014/main" id="{525DCEAC-19BF-4309-BAF4-D4A703838719}"/>
              </a:ext>
            </a:extLst>
          </p:cNvPr>
          <p:cNvSpPr/>
          <p:nvPr/>
        </p:nvSpPr>
        <p:spPr>
          <a:xfrm>
            <a:off x="10822334" y="198966"/>
            <a:ext cx="486136" cy="482071"/>
          </a:xfrm>
          <a:prstGeom prst="round2Same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18AF01-9266-48BC-88A9-639D6CA781ED}"/>
              </a:ext>
            </a:extLst>
          </p:cNvPr>
          <p:cNvSpPr txBox="1"/>
          <p:nvPr/>
        </p:nvSpPr>
        <p:spPr>
          <a:xfrm>
            <a:off x="8858979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</a:t>
            </a:r>
            <a:endParaRPr lang="ko-KR" altLang="en-US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FBB619-EEE5-452C-B1C6-E01A1AEFF2E9}"/>
              </a:ext>
            </a:extLst>
          </p:cNvPr>
          <p:cNvSpPr txBox="1"/>
          <p:nvPr/>
        </p:nvSpPr>
        <p:spPr>
          <a:xfrm>
            <a:off x="9499927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</a:t>
            </a:r>
            <a:endParaRPr lang="ko-KR" altLang="en-US" sz="28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55B4ABB-A733-40B1-B2F0-9D0B41369029}"/>
              </a:ext>
            </a:extLst>
          </p:cNvPr>
          <p:cNvSpPr txBox="1"/>
          <p:nvPr/>
        </p:nvSpPr>
        <p:spPr>
          <a:xfrm>
            <a:off x="10140875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</a:t>
            </a:r>
            <a:endParaRPr lang="ko-KR" altLang="en-US" sz="28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182CE6-B2D7-4794-89A7-67D343485345}"/>
              </a:ext>
            </a:extLst>
          </p:cNvPr>
          <p:cNvSpPr txBox="1"/>
          <p:nvPr/>
        </p:nvSpPr>
        <p:spPr>
          <a:xfrm>
            <a:off x="10781823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4DEF9B-74E4-468E-B46E-2E81E992E437}"/>
              </a:ext>
            </a:extLst>
          </p:cNvPr>
          <p:cNvSpPr txBox="1"/>
          <p:nvPr/>
        </p:nvSpPr>
        <p:spPr>
          <a:xfrm>
            <a:off x="11428072" y="202083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FC82AE-3D93-4090-A108-35DD702BBEB8}"/>
              </a:ext>
            </a:extLst>
          </p:cNvPr>
          <p:cNvSpPr txBox="1"/>
          <p:nvPr/>
        </p:nvSpPr>
        <p:spPr>
          <a:xfrm>
            <a:off x="98742" y="-92597"/>
            <a:ext cx="461665" cy="13331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pc="600" dirty="0">
                <a:solidFill>
                  <a:schemeClr val="bg2">
                    <a:lumMod val="7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Team7</a:t>
            </a:r>
            <a:endParaRPr lang="ko-KR" altLang="en-US" spc="600" dirty="0">
              <a:solidFill>
                <a:schemeClr val="bg2">
                  <a:lumMod val="7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1778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ECF0CDC7-71C3-4952-B48A-3F07FB97D746}"/>
              </a:ext>
            </a:extLst>
          </p:cNvPr>
          <p:cNvSpPr txBox="1"/>
          <p:nvPr/>
        </p:nvSpPr>
        <p:spPr>
          <a:xfrm>
            <a:off x="8218031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FC9DDA-87A2-4605-AB43-F3CC0240F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200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Ⅵ. Milestone and Achievement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0E693F-6AE7-4633-A50E-345C126F8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8700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단계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모두 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o</a:t>
            </a:r>
          </a:p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단계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모두 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o (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노트를 놓쳤을 때 이펙트 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x)</a:t>
            </a:r>
          </a:p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3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단계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모션 인식 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o (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화면전환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x)</a:t>
            </a:r>
          </a:p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4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단계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코드 통합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노트 디자인 및 </a:t>
            </a:r>
            <a:r>
              <a:rPr lang="ko-KR" altLang="en-US" sz="2000" dirty="0" err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애니메이팅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F699B97-3A44-41C4-9C54-3062CEEBE415}"/>
              </a:ext>
            </a:extLst>
          </p:cNvPr>
          <p:cNvCxnSpPr>
            <a:cxnSpLocks/>
          </p:cNvCxnSpPr>
          <p:nvPr/>
        </p:nvCxnSpPr>
        <p:spPr>
          <a:xfrm flipH="1" flipV="1">
            <a:off x="671332" y="681037"/>
            <a:ext cx="11520668" cy="1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6EC614-ABE8-4616-AEB7-AD90AD440656}"/>
              </a:ext>
            </a:extLst>
          </p:cNvPr>
          <p:cNvCxnSpPr>
            <a:cxnSpLocks/>
          </p:cNvCxnSpPr>
          <p:nvPr/>
        </p:nvCxnSpPr>
        <p:spPr>
          <a:xfrm>
            <a:off x="671332" y="-92597"/>
            <a:ext cx="0" cy="7199453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8">
            <a:extLst>
              <a:ext uri="{FF2B5EF4-FFF2-40B4-BE49-F238E27FC236}">
                <a16:creationId xmlns:a16="http://schemas.microsoft.com/office/drawing/2014/main" id="{E434E434-361C-456F-A266-2F19EC587C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3222650"/>
              </p:ext>
            </p:extLst>
          </p:nvPr>
        </p:nvGraphicFramePr>
        <p:xfrm>
          <a:off x="207738" y="1554480"/>
          <a:ext cx="11706470" cy="5303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8065">
                  <a:extLst>
                    <a:ext uri="{9D8B030D-6E8A-4147-A177-3AD203B41FA5}">
                      <a16:colId xmlns:a16="http://schemas.microsoft.com/office/drawing/2014/main" val="254355632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348868472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2982367486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1154312604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525481937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93370432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947060288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2285608598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2779214790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1346268326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1675299746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1293447696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2898675955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2078549974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1194815952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429939416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412090330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239995970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198380524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240282009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18363075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1936566178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676320997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444403201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1612800155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035804187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133949431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2249865863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2179919819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859856435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65204483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2699410544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816952625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635930875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403386683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4154945575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3844000971"/>
                    </a:ext>
                  </a:extLst>
                </a:gridCol>
                <a:gridCol w="308065">
                  <a:extLst>
                    <a:ext uri="{9D8B030D-6E8A-4147-A177-3AD203B41FA5}">
                      <a16:colId xmlns:a16="http://schemas.microsoft.com/office/drawing/2014/main" val="400301807"/>
                    </a:ext>
                  </a:extLst>
                </a:gridCol>
              </a:tblGrid>
              <a:tr h="173153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Week 1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Week 2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Week 3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Week 4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Week 5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3863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15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16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17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18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19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20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21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23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24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25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26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27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28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29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30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3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4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7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8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9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10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11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12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13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14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15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16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17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18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19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20</a:t>
                      </a:r>
                      <a:endParaRPr lang="ko-KR" altLang="en-US" sz="800" dirty="0">
                        <a:solidFill>
                          <a:schemeClr val="bg1"/>
                        </a:solidFill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833424"/>
                  </a:ext>
                </a:extLst>
              </a:tr>
              <a:tr h="173153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1st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015212"/>
                  </a:ext>
                </a:extLst>
              </a:tr>
              <a:tr h="17315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695169"/>
                  </a:ext>
                </a:extLst>
              </a:tr>
              <a:tr h="17315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834283"/>
                  </a:ext>
                </a:extLst>
              </a:tr>
              <a:tr h="17315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099619"/>
                  </a:ext>
                </a:extLst>
              </a:tr>
              <a:tr h="173153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2nd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점수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447648"/>
                  </a:ext>
                </a:extLst>
              </a:tr>
              <a:tr h="17315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410898"/>
                  </a:ext>
                </a:extLst>
              </a:tr>
              <a:tr h="17315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이펙트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548945"/>
                  </a:ext>
                </a:extLst>
              </a:tr>
              <a:tr h="17315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판정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411068"/>
                  </a:ext>
                </a:extLst>
              </a:tr>
              <a:tr h="173153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3rd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모션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82288"/>
                  </a:ext>
                </a:extLst>
              </a:tr>
              <a:tr h="21644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시작화면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712007"/>
                  </a:ext>
                </a:extLst>
              </a:tr>
              <a:tr h="21644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오버화면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7394925"/>
                  </a:ext>
                </a:extLst>
              </a:tr>
              <a:tr h="1731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4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오류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040117"/>
                  </a:ext>
                </a:extLst>
              </a:tr>
            </a:tbl>
          </a:graphicData>
        </a:graphic>
      </p:graphicFrame>
      <p:sp>
        <p:nvSpPr>
          <p:cNvPr id="18" name="사각형: 둥근 위쪽 모서리 17">
            <a:extLst>
              <a:ext uri="{FF2B5EF4-FFF2-40B4-BE49-F238E27FC236}">
                <a16:creationId xmlns:a16="http://schemas.microsoft.com/office/drawing/2014/main" id="{0BCCB5DC-CD02-460E-A4D3-8F55F4FD7B7C}"/>
              </a:ext>
            </a:extLst>
          </p:cNvPr>
          <p:cNvSpPr/>
          <p:nvPr/>
        </p:nvSpPr>
        <p:spPr>
          <a:xfrm>
            <a:off x="11435796" y="198966"/>
            <a:ext cx="486136" cy="482071"/>
          </a:xfrm>
          <a:prstGeom prst="round2Same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A0B416-FECD-432C-A863-8615CBF7C4FF}"/>
              </a:ext>
            </a:extLst>
          </p:cNvPr>
          <p:cNvSpPr txBox="1"/>
          <p:nvPr/>
        </p:nvSpPr>
        <p:spPr>
          <a:xfrm>
            <a:off x="8858979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</a:t>
            </a:r>
            <a:endParaRPr lang="ko-KR" altLang="en-US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96378D-9147-4392-A31C-1DAE23BE7351}"/>
              </a:ext>
            </a:extLst>
          </p:cNvPr>
          <p:cNvSpPr txBox="1"/>
          <p:nvPr/>
        </p:nvSpPr>
        <p:spPr>
          <a:xfrm>
            <a:off x="9499927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</a:t>
            </a:r>
            <a:endParaRPr lang="ko-KR" altLang="en-US" sz="28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86C23E-AB7B-441A-8639-D06D4123F43E}"/>
              </a:ext>
            </a:extLst>
          </p:cNvPr>
          <p:cNvSpPr txBox="1"/>
          <p:nvPr/>
        </p:nvSpPr>
        <p:spPr>
          <a:xfrm>
            <a:off x="10140875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</a:t>
            </a:r>
            <a:endParaRPr lang="ko-KR" altLang="en-US" sz="28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8DA0AA-4EDB-4BE3-B750-659A3C66FDAD}"/>
              </a:ext>
            </a:extLst>
          </p:cNvPr>
          <p:cNvSpPr txBox="1"/>
          <p:nvPr/>
        </p:nvSpPr>
        <p:spPr>
          <a:xfrm>
            <a:off x="10781823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</a:t>
            </a:r>
            <a:endParaRPr lang="ko-KR" altLang="en-US" sz="28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8B84DD0-27C0-446A-BBA4-8FFBF238D876}"/>
              </a:ext>
            </a:extLst>
          </p:cNvPr>
          <p:cNvSpPr txBox="1"/>
          <p:nvPr/>
        </p:nvSpPr>
        <p:spPr>
          <a:xfrm>
            <a:off x="11428072" y="202083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</a:t>
            </a:r>
            <a:endParaRPr lang="ko-KR" altLang="en-US" sz="2800" b="1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661BC7-8B5E-4D7C-810B-14C4BCBDA63F}"/>
              </a:ext>
            </a:extLst>
          </p:cNvPr>
          <p:cNvSpPr txBox="1"/>
          <p:nvPr/>
        </p:nvSpPr>
        <p:spPr>
          <a:xfrm>
            <a:off x="98742" y="-92597"/>
            <a:ext cx="461665" cy="13331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pc="600" dirty="0">
                <a:solidFill>
                  <a:schemeClr val="bg2">
                    <a:lumMod val="7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Team7</a:t>
            </a:r>
            <a:endParaRPr lang="ko-KR" altLang="en-US" spc="600" dirty="0">
              <a:solidFill>
                <a:schemeClr val="bg2">
                  <a:lumMod val="7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6596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F7E8CBA-0E81-4B9B-A7A2-F2DFBAF252CE}"/>
              </a:ext>
            </a:extLst>
          </p:cNvPr>
          <p:cNvSpPr/>
          <p:nvPr/>
        </p:nvSpPr>
        <p:spPr>
          <a:xfrm>
            <a:off x="-81023" y="-92596"/>
            <a:ext cx="12373337" cy="706055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B318BB6-90AF-411D-9E58-42A986341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Thank you</a:t>
            </a:r>
            <a:endParaRPr lang="ko-KR" altLang="en-US" sz="48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7BFD67-97F3-4EF0-9984-9A0CFBA606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for</a:t>
            </a:r>
            <a:r>
              <a:rPr lang="ko-KR" altLang="en-US" dirty="0">
                <a:solidFill>
                  <a:schemeClr val="bg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listening</a:t>
            </a:r>
            <a:endParaRPr lang="ko-KR" altLang="en-US" dirty="0">
              <a:solidFill>
                <a:schemeClr val="bg1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5C7CD18A-B362-4B0E-B8D9-3F21FCF84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20590">
            <a:off x="6837776" y="3311440"/>
            <a:ext cx="2286521" cy="1778405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ADD98C23-9AC1-4EBD-8CFE-AB23ADEE1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33426" y="3140819"/>
            <a:ext cx="2286521" cy="177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00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F7E8CBA-0E81-4B9B-A7A2-F2DFBAF252CE}"/>
              </a:ext>
            </a:extLst>
          </p:cNvPr>
          <p:cNvSpPr/>
          <p:nvPr/>
        </p:nvSpPr>
        <p:spPr>
          <a:xfrm>
            <a:off x="-81023" y="-92596"/>
            <a:ext cx="12373337" cy="706055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B318BB6-90AF-411D-9E58-42A986341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5347" y="578733"/>
            <a:ext cx="5119868" cy="752355"/>
          </a:xfrm>
        </p:spPr>
        <p:txBody>
          <a:bodyPr>
            <a:normAutofit/>
          </a:bodyPr>
          <a:lstStyle/>
          <a:p>
            <a:r>
              <a:rPr lang="en-US" altLang="ko-KR" sz="4800" spc="600" dirty="0">
                <a:solidFill>
                  <a:schemeClr val="bg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Contents</a:t>
            </a:r>
            <a:endParaRPr lang="ko-KR" altLang="en-US" sz="4800" spc="600" dirty="0">
              <a:solidFill>
                <a:schemeClr val="bg1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7BFD67-97F3-4EF0-9984-9A0CFBA606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195" y="1585732"/>
            <a:ext cx="9144000" cy="4985734"/>
          </a:xfrm>
        </p:spPr>
        <p:txBody>
          <a:bodyPr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Ⅰ. About Project</a:t>
            </a:r>
          </a:p>
          <a:p>
            <a:pPr algn="l"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Ⅱ. Demonstration</a:t>
            </a:r>
          </a:p>
          <a:p>
            <a:pPr algn="l"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Ⅲ. About Team Cooperation</a:t>
            </a:r>
          </a:p>
          <a:p>
            <a:pPr algn="l"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Ⅳ. What Open Source Library We Used</a:t>
            </a:r>
          </a:p>
          <a:p>
            <a:pPr algn="l"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Ⅴ. Open Source License for Our Project</a:t>
            </a:r>
          </a:p>
          <a:p>
            <a:pPr algn="l"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Ⅵ. Milestone and Achievement</a:t>
            </a:r>
            <a:endParaRPr lang="ko-KR" altLang="en-US" sz="20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7304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768DF640-856D-4D0F-B354-E0E114B49B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580" y="3507129"/>
            <a:ext cx="6500420" cy="3348701"/>
          </a:xfrm>
          <a:prstGeom prst="rect">
            <a:avLst/>
          </a:prstGeom>
        </p:spPr>
      </p:pic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65A7C13B-F110-4C1B-8ECC-5FCE6E67A054}"/>
              </a:ext>
            </a:extLst>
          </p:cNvPr>
          <p:cNvSpPr/>
          <p:nvPr/>
        </p:nvSpPr>
        <p:spPr>
          <a:xfrm>
            <a:off x="8241181" y="198966"/>
            <a:ext cx="486136" cy="482071"/>
          </a:xfrm>
          <a:prstGeom prst="round2Same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18F49-E974-40A3-87D1-AACFE6B05ED7}"/>
              </a:ext>
            </a:extLst>
          </p:cNvPr>
          <p:cNvSpPr txBox="1"/>
          <p:nvPr/>
        </p:nvSpPr>
        <p:spPr>
          <a:xfrm>
            <a:off x="8218031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FC9DDA-87A2-4605-AB43-F3CC0240F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200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Ⅰ. About Project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0E693F-6AE7-4633-A50E-345C126F8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8700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Title: Motion Brick Break</a:t>
            </a:r>
          </a:p>
          <a:p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Concept: Break as many bricks as possible before your stamina runs out</a:t>
            </a:r>
          </a:p>
          <a:p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Play rules: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04DE7-8D2A-4570-A1A0-A75E39B472A2}"/>
              </a:ext>
            </a:extLst>
          </p:cNvPr>
          <p:cNvSpPr txBox="1"/>
          <p:nvPr/>
        </p:nvSpPr>
        <p:spPr>
          <a:xfrm>
            <a:off x="8858979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AA1C0E-7F82-4325-9883-E07FD445F7F7}"/>
              </a:ext>
            </a:extLst>
          </p:cNvPr>
          <p:cNvSpPr txBox="1"/>
          <p:nvPr/>
        </p:nvSpPr>
        <p:spPr>
          <a:xfrm>
            <a:off x="9499927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</a:t>
            </a:r>
            <a:endParaRPr lang="ko-KR" altLang="en-US" sz="2800" b="1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F699B97-3A44-41C4-9C54-3062CEEBE415}"/>
              </a:ext>
            </a:extLst>
          </p:cNvPr>
          <p:cNvCxnSpPr>
            <a:cxnSpLocks/>
          </p:cNvCxnSpPr>
          <p:nvPr/>
        </p:nvCxnSpPr>
        <p:spPr>
          <a:xfrm flipH="1" flipV="1">
            <a:off x="671332" y="669462"/>
            <a:ext cx="11520668" cy="11576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6EC614-ABE8-4616-AEB7-AD90AD440656}"/>
              </a:ext>
            </a:extLst>
          </p:cNvPr>
          <p:cNvCxnSpPr>
            <a:cxnSpLocks/>
          </p:cNvCxnSpPr>
          <p:nvPr/>
        </p:nvCxnSpPr>
        <p:spPr>
          <a:xfrm>
            <a:off x="671332" y="-92597"/>
            <a:ext cx="0" cy="7199453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AFCE-859C-4E8C-B749-87B0AF644292}"/>
              </a:ext>
            </a:extLst>
          </p:cNvPr>
          <p:cNvSpPr txBox="1"/>
          <p:nvPr/>
        </p:nvSpPr>
        <p:spPr>
          <a:xfrm>
            <a:off x="10140875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</a:t>
            </a:r>
            <a:endParaRPr lang="ko-KR" altLang="en-US" sz="2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1A7541-60A8-474F-89CB-23EF1065845E}"/>
              </a:ext>
            </a:extLst>
          </p:cNvPr>
          <p:cNvSpPr txBox="1"/>
          <p:nvPr/>
        </p:nvSpPr>
        <p:spPr>
          <a:xfrm>
            <a:off x="10781823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</a:t>
            </a:r>
            <a:endParaRPr lang="ko-KR" alt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7BF166-16A9-4EAA-9B58-693186ACC88B}"/>
              </a:ext>
            </a:extLst>
          </p:cNvPr>
          <p:cNvSpPr txBox="1"/>
          <p:nvPr/>
        </p:nvSpPr>
        <p:spPr>
          <a:xfrm>
            <a:off x="1053297" y="4056137"/>
            <a:ext cx="755623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Brick shaped notes move left to right</a:t>
            </a:r>
          </a:p>
          <a:p>
            <a:r>
              <a:rPr lang="en-US" altLang="ko-KR" sz="18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Bar moves up and down by mouse wheel or hand moving</a:t>
            </a:r>
          </a:p>
          <a:p>
            <a:r>
              <a:rPr lang="en-US" altLang="ko-KR" sz="18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3. If the note comes close to the line, press any keyboard key to break</a:t>
            </a:r>
          </a:p>
          <a:p>
            <a:r>
              <a:rPr lang="en-US" altLang="ko-KR" sz="18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4. If you get it, you get +100 score and stamina</a:t>
            </a:r>
          </a:p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    If you miss it, you get -50 score and lose stamina</a:t>
            </a:r>
            <a:endParaRPr lang="en-US" altLang="ko-KR" sz="1800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18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5. Game overs when your stamina is 0</a:t>
            </a:r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D12FC6-D9BC-443C-A85E-6CA51B9945FB}"/>
              </a:ext>
            </a:extLst>
          </p:cNvPr>
          <p:cNvSpPr txBox="1"/>
          <p:nvPr/>
        </p:nvSpPr>
        <p:spPr>
          <a:xfrm>
            <a:off x="11428072" y="202083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EA61E-1F2D-4BD9-98CF-720F5ED344F6}"/>
              </a:ext>
            </a:extLst>
          </p:cNvPr>
          <p:cNvSpPr txBox="1"/>
          <p:nvPr/>
        </p:nvSpPr>
        <p:spPr>
          <a:xfrm>
            <a:off x="98742" y="-92597"/>
            <a:ext cx="461665" cy="13331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pc="600" dirty="0">
                <a:solidFill>
                  <a:schemeClr val="bg2">
                    <a:lumMod val="7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Team7</a:t>
            </a:r>
            <a:endParaRPr lang="ko-KR" altLang="en-US" spc="600" dirty="0">
              <a:solidFill>
                <a:schemeClr val="bg2">
                  <a:lumMod val="7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7912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65A7C13B-F110-4C1B-8ECC-5FCE6E67A054}"/>
              </a:ext>
            </a:extLst>
          </p:cNvPr>
          <p:cNvSpPr/>
          <p:nvPr/>
        </p:nvSpPr>
        <p:spPr>
          <a:xfrm>
            <a:off x="8241181" y="198966"/>
            <a:ext cx="486136" cy="482071"/>
          </a:xfrm>
          <a:prstGeom prst="round2Same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18F49-E974-40A3-87D1-AACFE6B05ED7}"/>
              </a:ext>
            </a:extLst>
          </p:cNvPr>
          <p:cNvSpPr txBox="1"/>
          <p:nvPr/>
        </p:nvSpPr>
        <p:spPr>
          <a:xfrm>
            <a:off x="8218031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04DE7-8D2A-4570-A1A0-A75E39B472A2}"/>
              </a:ext>
            </a:extLst>
          </p:cNvPr>
          <p:cNvSpPr txBox="1"/>
          <p:nvPr/>
        </p:nvSpPr>
        <p:spPr>
          <a:xfrm>
            <a:off x="8858979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AA1C0E-7F82-4325-9883-E07FD445F7F7}"/>
              </a:ext>
            </a:extLst>
          </p:cNvPr>
          <p:cNvSpPr txBox="1"/>
          <p:nvPr/>
        </p:nvSpPr>
        <p:spPr>
          <a:xfrm>
            <a:off x="9499927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</a:t>
            </a:r>
            <a:endParaRPr lang="ko-KR" altLang="en-US" sz="2800" b="1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F699B97-3A44-41C4-9C54-3062CEEBE415}"/>
              </a:ext>
            </a:extLst>
          </p:cNvPr>
          <p:cNvCxnSpPr>
            <a:cxnSpLocks/>
          </p:cNvCxnSpPr>
          <p:nvPr/>
        </p:nvCxnSpPr>
        <p:spPr>
          <a:xfrm flipH="1" flipV="1">
            <a:off x="671332" y="669462"/>
            <a:ext cx="11520668" cy="11576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6EC614-ABE8-4616-AEB7-AD90AD440656}"/>
              </a:ext>
            </a:extLst>
          </p:cNvPr>
          <p:cNvCxnSpPr>
            <a:cxnSpLocks/>
          </p:cNvCxnSpPr>
          <p:nvPr/>
        </p:nvCxnSpPr>
        <p:spPr>
          <a:xfrm>
            <a:off x="671332" y="-92597"/>
            <a:ext cx="0" cy="7199453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AFCE-859C-4E8C-B749-87B0AF644292}"/>
              </a:ext>
            </a:extLst>
          </p:cNvPr>
          <p:cNvSpPr txBox="1"/>
          <p:nvPr/>
        </p:nvSpPr>
        <p:spPr>
          <a:xfrm>
            <a:off x="10140875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</a:t>
            </a:r>
            <a:endParaRPr lang="ko-KR" altLang="en-US" sz="2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1A7541-60A8-474F-89CB-23EF1065845E}"/>
              </a:ext>
            </a:extLst>
          </p:cNvPr>
          <p:cNvSpPr txBox="1"/>
          <p:nvPr/>
        </p:nvSpPr>
        <p:spPr>
          <a:xfrm>
            <a:off x="10781823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</a:t>
            </a:r>
            <a:endParaRPr lang="ko-KR" altLang="en-US" sz="28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D12FC6-D9BC-443C-A85E-6CA51B9945FB}"/>
              </a:ext>
            </a:extLst>
          </p:cNvPr>
          <p:cNvSpPr txBox="1"/>
          <p:nvPr/>
        </p:nvSpPr>
        <p:spPr>
          <a:xfrm>
            <a:off x="11428072" y="202083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F0E3B8D-7BDA-4848-B5EA-F914DC8A2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126" y="1237625"/>
            <a:ext cx="5073911" cy="2787793"/>
          </a:xfrm>
          <a:prstGeom prst="rect">
            <a:avLst/>
          </a:prstGeom>
        </p:spPr>
      </p:pic>
      <p:pic>
        <p:nvPicPr>
          <p:cNvPr id="30" name="그림 29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0D1AC807-2EF8-4A51-996A-8440239E51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831" y="1237625"/>
            <a:ext cx="5150115" cy="424836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655BFA9-680E-465D-80C0-2E653E4412F5}"/>
              </a:ext>
            </a:extLst>
          </p:cNvPr>
          <p:cNvSpPr txBox="1"/>
          <p:nvPr/>
        </p:nvSpPr>
        <p:spPr>
          <a:xfrm>
            <a:off x="1143704" y="4132163"/>
            <a:ext cx="3578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⇒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Play Screen</a:t>
            </a:r>
          </a:p>
          <a:p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 Notes move left to right.</a:t>
            </a:r>
            <a:endParaRPr lang="ko-KR" altLang="en-US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9E2C48-6A7F-4143-896D-B647F1D7EB40}"/>
              </a:ext>
            </a:extLst>
          </p:cNvPr>
          <p:cNvSpPr txBox="1"/>
          <p:nvPr/>
        </p:nvSpPr>
        <p:spPr>
          <a:xfrm>
            <a:off x="6680831" y="5567423"/>
            <a:ext cx="5150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⇒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Motion Recognition Screen</a:t>
            </a:r>
          </a:p>
          <a:p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 Recognize the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hand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with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the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camera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and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move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the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bar.</a:t>
            </a:r>
            <a:endParaRPr lang="ko-KR" altLang="en-US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F449DE-ECFE-4AAB-B8DB-8A0F106D327D}"/>
              </a:ext>
            </a:extLst>
          </p:cNvPr>
          <p:cNvSpPr txBox="1"/>
          <p:nvPr/>
        </p:nvSpPr>
        <p:spPr>
          <a:xfrm>
            <a:off x="98742" y="-92597"/>
            <a:ext cx="461665" cy="13331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pc="600" dirty="0">
                <a:solidFill>
                  <a:schemeClr val="bg2">
                    <a:lumMod val="7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Team7</a:t>
            </a:r>
            <a:endParaRPr lang="ko-KR" altLang="en-US" spc="600" dirty="0">
              <a:solidFill>
                <a:schemeClr val="bg2">
                  <a:lumMod val="7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426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65A7C13B-F110-4C1B-8ECC-5FCE6E67A054}"/>
              </a:ext>
            </a:extLst>
          </p:cNvPr>
          <p:cNvSpPr/>
          <p:nvPr/>
        </p:nvSpPr>
        <p:spPr>
          <a:xfrm>
            <a:off x="8241181" y="198966"/>
            <a:ext cx="486136" cy="482071"/>
          </a:xfrm>
          <a:prstGeom prst="round2Same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18F49-E974-40A3-87D1-AACFE6B05ED7}"/>
              </a:ext>
            </a:extLst>
          </p:cNvPr>
          <p:cNvSpPr txBox="1"/>
          <p:nvPr/>
        </p:nvSpPr>
        <p:spPr>
          <a:xfrm>
            <a:off x="8218031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04DE7-8D2A-4570-A1A0-A75E39B472A2}"/>
              </a:ext>
            </a:extLst>
          </p:cNvPr>
          <p:cNvSpPr txBox="1"/>
          <p:nvPr/>
        </p:nvSpPr>
        <p:spPr>
          <a:xfrm>
            <a:off x="8858979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AA1C0E-7F82-4325-9883-E07FD445F7F7}"/>
              </a:ext>
            </a:extLst>
          </p:cNvPr>
          <p:cNvSpPr txBox="1"/>
          <p:nvPr/>
        </p:nvSpPr>
        <p:spPr>
          <a:xfrm>
            <a:off x="9499927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</a:t>
            </a:r>
            <a:endParaRPr lang="ko-KR" altLang="en-US" sz="2800" b="1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F699B97-3A44-41C4-9C54-3062CEEBE415}"/>
              </a:ext>
            </a:extLst>
          </p:cNvPr>
          <p:cNvCxnSpPr>
            <a:cxnSpLocks/>
          </p:cNvCxnSpPr>
          <p:nvPr/>
        </p:nvCxnSpPr>
        <p:spPr>
          <a:xfrm flipH="1" flipV="1">
            <a:off x="671332" y="669462"/>
            <a:ext cx="11520668" cy="11576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6EC614-ABE8-4616-AEB7-AD90AD440656}"/>
              </a:ext>
            </a:extLst>
          </p:cNvPr>
          <p:cNvCxnSpPr>
            <a:cxnSpLocks/>
          </p:cNvCxnSpPr>
          <p:nvPr/>
        </p:nvCxnSpPr>
        <p:spPr>
          <a:xfrm>
            <a:off x="671332" y="-92597"/>
            <a:ext cx="0" cy="7199453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AFCE-859C-4E8C-B749-87B0AF644292}"/>
              </a:ext>
            </a:extLst>
          </p:cNvPr>
          <p:cNvSpPr txBox="1"/>
          <p:nvPr/>
        </p:nvSpPr>
        <p:spPr>
          <a:xfrm>
            <a:off x="10140875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</a:t>
            </a:r>
            <a:endParaRPr lang="ko-KR" altLang="en-US" sz="2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1A7541-60A8-474F-89CB-23EF1065845E}"/>
              </a:ext>
            </a:extLst>
          </p:cNvPr>
          <p:cNvSpPr txBox="1"/>
          <p:nvPr/>
        </p:nvSpPr>
        <p:spPr>
          <a:xfrm>
            <a:off x="10781823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</a:t>
            </a:r>
            <a:endParaRPr lang="ko-KR" altLang="en-US" sz="28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D12FC6-D9BC-443C-A85E-6CA51B9945FB}"/>
              </a:ext>
            </a:extLst>
          </p:cNvPr>
          <p:cNvSpPr txBox="1"/>
          <p:nvPr/>
        </p:nvSpPr>
        <p:spPr>
          <a:xfrm>
            <a:off x="11428072" y="202083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55BFA9-680E-465D-80C0-2E653E4412F5}"/>
              </a:ext>
            </a:extLst>
          </p:cNvPr>
          <p:cNvSpPr txBox="1"/>
          <p:nvPr/>
        </p:nvSpPr>
        <p:spPr>
          <a:xfrm>
            <a:off x="1993020" y="3726961"/>
            <a:ext cx="3348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⇒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Note Effect</a:t>
            </a:r>
          </a:p>
          <a:p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 </a:t>
            </a:r>
            <a:r>
              <a:rPr lang="en-US" altLang="ko-KR" sz="1400" b="0" i="0" dirty="0">
                <a:effectLst/>
                <a:latin typeface="Noto Sans" panose="020B0502040504020204" pitchFamily="34" charset="0"/>
              </a:rPr>
              <a:t>When you press the keyboard</a:t>
            </a:r>
          </a:p>
          <a:p>
            <a:r>
              <a:rPr lang="en-US" altLang="ko-KR" sz="1400" dirty="0">
                <a:latin typeface="Noto Sans" panose="020B0502040504020204" pitchFamily="34" charset="0"/>
              </a:rPr>
              <a:t>    </a:t>
            </a:r>
            <a:r>
              <a:rPr lang="en-US" altLang="ko-KR" sz="1400" b="0" i="0" dirty="0">
                <a:effectLst/>
                <a:latin typeface="Noto Sans" panose="020B0502040504020204" pitchFamily="34" charset="0"/>
              </a:rPr>
              <a:t> key when the note comes down,</a:t>
            </a:r>
          </a:p>
          <a:p>
            <a:r>
              <a:rPr lang="en-US" altLang="ko-KR" sz="1400" dirty="0">
                <a:latin typeface="Noto Sans" panose="020B0502040504020204" pitchFamily="34" charset="0"/>
              </a:rPr>
              <a:t>    </a:t>
            </a:r>
            <a:r>
              <a:rPr lang="en-US" altLang="ko-KR" sz="1400" b="0" i="0" dirty="0">
                <a:effectLst/>
                <a:latin typeface="Noto Sans" panose="020B0502040504020204" pitchFamily="34" charset="0"/>
              </a:rPr>
              <a:t> an animation that breaks appears.</a:t>
            </a:r>
            <a:endParaRPr lang="ko-KR" altLang="en-US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9E2C48-6A7F-4143-896D-B647F1D7EB40}"/>
              </a:ext>
            </a:extLst>
          </p:cNvPr>
          <p:cNvSpPr txBox="1"/>
          <p:nvPr/>
        </p:nvSpPr>
        <p:spPr>
          <a:xfrm>
            <a:off x="6676672" y="4744242"/>
            <a:ext cx="44581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⇒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Score and Stamina</a:t>
            </a:r>
          </a:p>
          <a:p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Your score and stamina will increase or decrease</a:t>
            </a:r>
          </a:p>
          <a:p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 by your hit.</a:t>
            </a:r>
            <a:endParaRPr lang="ko-KR" altLang="en-US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 descr="텍스트, 옅은, 어두운이(가) 표시된 사진&#10;&#10;자동 생성된 설명">
            <a:extLst>
              <a:ext uri="{FF2B5EF4-FFF2-40B4-BE49-F238E27FC236}">
                <a16:creationId xmlns:a16="http://schemas.microsoft.com/office/drawing/2014/main" id="{F96D9FCD-CBCA-48F0-A2F4-E1588CCF8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020" y="1381834"/>
            <a:ext cx="3092609" cy="22734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A096689-A176-4475-A3B9-193C0C9F28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673" y="1381834"/>
            <a:ext cx="4591286" cy="3264068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8EF2E70A-05D5-4F38-AC6D-42E52F3388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074" y="4816124"/>
            <a:ext cx="2286521" cy="1778405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B82420D4-2C95-4DFF-889D-3B5D09FB66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813" y="4849940"/>
            <a:ext cx="2286521" cy="177840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72A030F-E6CE-4D1D-843F-ACB2C4638C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381" y="4779408"/>
            <a:ext cx="2286521" cy="1778405"/>
          </a:xfrm>
          <a:prstGeom prst="rect">
            <a:avLst/>
          </a:prstGeom>
        </p:spPr>
      </p:pic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E4E12D30-DBB1-4250-BE86-8C880986EA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366" y="4799518"/>
            <a:ext cx="2286521" cy="1778405"/>
          </a:xfrm>
          <a:prstGeom prst="rect">
            <a:avLst/>
          </a:prstGeom>
        </p:spPr>
      </p:pic>
      <p:pic>
        <p:nvPicPr>
          <p:cNvPr id="25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6BFF52FE-CC87-4003-AFDF-F1BEB0AA39A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444" y="4779408"/>
            <a:ext cx="2286521" cy="17784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A6387A4-A853-4E46-9509-7E83C03DD267}"/>
              </a:ext>
            </a:extLst>
          </p:cNvPr>
          <p:cNvSpPr txBox="1"/>
          <p:nvPr/>
        </p:nvSpPr>
        <p:spPr>
          <a:xfrm>
            <a:off x="98742" y="-92597"/>
            <a:ext cx="461665" cy="13331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pc="600" dirty="0">
                <a:solidFill>
                  <a:schemeClr val="bg2">
                    <a:lumMod val="7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Team7</a:t>
            </a:r>
            <a:endParaRPr lang="ko-KR" altLang="en-US" spc="600" dirty="0">
              <a:solidFill>
                <a:schemeClr val="bg2">
                  <a:lumMod val="7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4072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65A7C13B-F110-4C1B-8ECC-5FCE6E67A054}"/>
              </a:ext>
            </a:extLst>
          </p:cNvPr>
          <p:cNvSpPr/>
          <p:nvPr/>
        </p:nvSpPr>
        <p:spPr>
          <a:xfrm>
            <a:off x="8241181" y="198966"/>
            <a:ext cx="486136" cy="482071"/>
          </a:xfrm>
          <a:prstGeom prst="round2Same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18F49-E974-40A3-87D1-AACFE6B05ED7}"/>
              </a:ext>
            </a:extLst>
          </p:cNvPr>
          <p:cNvSpPr txBox="1"/>
          <p:nvPr/>
        </p:nvSpPr>
        <p:spPr>
          <a:xfrm>
            <a:off x="8218031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04DE7-8D2A-4570-A1A0-A75E39B472A2}"/>
              </a:ext>
            </a:extLst>
          </p:cNvPr>
          <p:cNvSpPr txBox="1"/>
          <p:nvPr/>
        </p:nvSpPr>
        <p:spPr>
          <a:xfrm>
            <a:off x="8858979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AA1C0E-7F82-4325-9883-E07FD445F7F7}"/>
              </a:ext>
            </a:extLst>
          </p:cNvPr>
          <p:cNvSpPr txBox="1"/>
          <p:nvPr/>
        </p:nvSpPr>
        <p:spPr>
          <a:xfrm>
            <a:off x="9499927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</a:t>
            </a:r>
            <a:endParaRPr lang="ko-KR" altLang="en-US" sz="2800" b="1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F699B97-3A44-41C4-9C54-3062CEEBE415}"/>
              </a:ext>
            </a:extLst>
          </p:cNvPr>
          <p:cNvCxnSpPr>
            <a:cxnSpLocks/>
          </p:cNvCxnSpPr>
          <p:nvPr/>
        </p:nvCxnSpPr>
        <p:spPr>
          <a:xfrm flipH="1" flipV="1">
            <a:off x="671332" y="669462"/>
            <a:ext cx="11520668" cy="11576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6EC614-ABE8-4616-AEB7-AD90AD440656}"/>
              </a:ext>
            </a:extLst>
          </p:cNvPr>
          <p:cNvCxnSpPr>
            <a:cxnSpLocks/>
          </p:cNvCxnSpPr>
          <p:nvPr/>
        </p:nvCxnSpPr>
        <p:spPr>
          <a:xfrm>
            <a:off x="671332" y="-92597"/>
            <a:ext cx="0" cy="7199453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AFCE-859C-4E8C-B749-87B0AF644292}"/>
              </a:ext>
            </a:extLst>
          </p:cNvPr>
          <p:cNvSpPr txBox="1"/>
          <p:nvPr/>
        </p:nvSpPr>
        <p:spPr>
          <a:xfrm>
            <a:off x="10140875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</a:t>
            </a:r>
            <a:endParaRPr lang="ko-KR" altLang="en-US" sz="2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1A7541-60A8-474F-89CB-23EF1065845E}"/>
              </a:ext>
            </a:extLst>
          </p:cNvPr>
          <p:cNvSpPr txBox="1"/>
          <p:nvPr/>
        </p:nvSpPr>
        <p:spPr>
          <a:xfrm>
            <a:off x="10781823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</a:t>
            </a:r>
            <a:endParaRPr lang="ko-KR" altLang="en-US" sz="28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D12FC6-D9BC-443C-A85E-6CA51B9945FB}"/>
              </a:ext>
            </a:extLst>
          </p:cNvPr>
          <p:cNvSpPr txBox="1"/>
          <p:nvPr/>
        </p:nvSpPr>
        <p:spPr>
          <a:xfrm>
            <a:off x="11428072" y="202083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55BFA9-680E-465D-80C0-2E653E4412F5}"/>
              </a:ext>
            </a:extLst>
          </p:cNvPr>
          <p:cNvSpPr txBox="1"/>
          <p:nvPr/>
        </p:nvSpPr>
        <p:spPr>
          <a:xfrm>
            <a:off x="2887899" y="5306856"/>
            <a:ext cx="7494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⇒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Game Over and Your Final Score</a:t>
            </a:r>
          </a:p>
          <a:p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Noto Sans" panose="020B0502040504020204" pitchFamily="34" charset="0"/>
              </a:rPr>
              <a:t>When the stamina reaches zero, the game ends and the final score is printed out.</a:t>
            </a:r>
            <a:endParaRPr lang="ko-KR" altLang="en-US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692576-6C60-4DC0-9293-5551FD8F45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900" y="1087154"/>
            <a:ext cx="7588640" cy="41213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2A26E1-3709-4436-99D8-D2BEFFD3BFF4}"/>
              </a:ext>
            </a:extLst>
          </p:cNvPr>
          <p:cNvSpPr txBox="1"/>
          <p:nvPr/>
        </p:nvSpPr>
        <p:spPr>
          <a:xfrm>
            <a:off x="98742" y="-92597"/>
            <a:ext cx="461665" cy="13331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pc="600" dirty="0">
                <a:solidFill>
                  <a:schemeClr val="bg2">
                    <a:lumMod val="7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Team7</a:t>
            </a:r>
            <a:endParaRPr lang="ko-KR" altLang="en-US" spc="600" dirty="0">
              <a:solidFill>
                <a:schemeClr val="bg2">
                  <a:lumMod val="7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7119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F7E8CBA-0E81-4B9B-A7A2-F2DFBAF252CE}"/>
              </a:ext>
            </a:extLst>
          </p:cNvPr>
          <p:cNvSpPr/>
          <p:nvPr/>
        </p:nvSpPr>
        <p:spPr>
          <a:xfrm>
            <a:off x="-81023" y="-92596"/>
            <a:ext cx="12373337" cy="706055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B318BB6-90AF-411D-9E58-42A986341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Ⅱ. Demonstration</a:t>
            </a:r>
            <a:endParaRPr lang="ko-KR" altLang="en-US" sz="48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7BFD67-97F3-4EF0-9984-9A0CFBA606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6057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99DEA86E-9C92-42D6-AA19-396294F7AA22}"/>
              </a:ext>
            </a:extLst>
          </p:cNvPr>
          <p:cNvSpPr txBox="1"/>
          <p:nvPr/>
        </p:nvSpPr>
        <p:spPr>
          <a:xfrm>
            <a:off x="8218031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F699B97-3A44-41C4-9C54-3062CEEBE415}"/>
              </a:ext>
            </a:extLst>
          </p:cNvPr>
          <p:cNvCxnSpPr>
            <a:cxnSpLocks/>
          </p:cNvCxnSpPr>
          <p:nvPr/>
        </p:nvCxnSpPr>
        <p:spPr>
          <a:xfrm flipH="1" flipV="1">
            <a:off x="671332" y="669462"/>
            <a:ext cx="11520668" cy="11576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6EC614-ABE8-4616-AEB7-AD90AD440656}"/>
              </a:ext>
            </a:extLst>
          </p:cNvPr>
          <p:cNvCxnSpPr>
            <a:cxnSpLocks/>
          </p:cNvCxnSpPr>
          <p:nvPr/>
        </p:nvCxnSpPr>
        <p:spPr>
          <a:xfrm>
            <a:off x="671332" y="-92597"/>
            <a:ext cx="0" cy="7199453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72FCDEEC-863A-49CB-A8F2-102A092C16AE}"/>
              </a:ext>
            </a:extLst>
          </p:cNvPr>
          <p:cNvSpPr/>
          <p:nvPr/>
        </p:nvSpPr>
        <p:spPr>
          <a:xfrm>
            <a:off x="6538030" y="2511401"/>
            <a:ext cx="2348205" cy="2765090"/>
          </a:xfrm>
          <a:prstGeom prst="round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Wei </a:t>
            </a:r>
            <a:r>
              <a:rPr lang="en-US" altLang="ko-KR" sz="20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Bumjun</a:t>
            </a:r>
            <a:endParaRPr lang="en-US" altLang="ko-KR" sz="2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/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Note movement</a:t>
            </a: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HP</a:t>
            </a:r>
          </a:p>
          <a:p>
            <a:pPr algn="ctr"/>
            <a:r>
              <a:rPr lang="en-US" altLang="ko-KR" sz="1600" i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Start window</a:t>
            </a:r>
          </a:p>
          <a:p>
            <a:pPr algn="ctr"/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Code integration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C45AF92-3BCE-465C-9F8D-0D7D85BA0E75}"/>
              </a:ext>
            </a:extLst>
          </p:cNvPr>
          <p:cNvSpPr/>
          <p:nvPr/>
        </p:nvSpPr>
        <p:spPr>
          <a:xfrm>
            <a:off x="9172462" y="2511401"/>
            <a:ext cx="2348206" cy="2765089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accent2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Han </a:t>
            </a:r>
            <a:r>
              <a:rPr lang="en-US" altLang="ko-KR" sz="2000" dirty="0" err="1">
                <a:solidFill>
                  <a:schemeClr val="accent2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Gisu</a:t>
            </a:r>
            <a:endParaRPr lang="en-US" altLang="ko-KR" sz="2000" dirty="0">
              <a:solidFill>
                <a:schemeClr val="accent2">
                  <a:lumMod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/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Note random position</a:t>
            </a: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Keyboard input</a:t>
            </a: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Motion recognition</a:t>
            </a:r>
          </a:p>
          <a:p>
            <a:pPr algn="ctr"/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Code integration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4FCD9AA-C2F7-4B24-A98A-68A17E8EB50F}"/>
              </a:ext>
            </a:extLst>
          </p:cNvPr>
          <p:cNvSpPr/>
          <p:nvPr/>
        </p:nvSpPr>
        <p:spPr>
          <a:xfrm>
            <a:off x="1269186" y="2511400"/>
            <a:ext cx="2348195" cy="276509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accent1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Bang </a:t>
            </a:r>
            <a:r>
              <a:rPr lang="en-US" altLang="ko-KR" sz="2000" dirty="0" err="1">
                <a:solidFill>
                  <a:schemeClr val="accent1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Junwo</a:t>
            </a:r>
            <a:endParaRPr lang="en-US" altLang="ko-KR" sz="2000" dirty="0">
              <a:solidFill>
                <a:schemeClr val="accent1">
                  <a:lumMod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/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Mouse wheel bar</a:t>
            </a: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Score</a:t>
            </a: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Motion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recognition</a:t>
            </a:r>
          </a:p>
          <a:p>
            <a:pPr algn="ctr"/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Background music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5E17677-D420-4D5C-A118-8AEACE12712B}"/>
              </a:ext>
            </a:extLst>
          </p:cNvPr>
          <p:cNvSpPr/>
          <p:nvPr/>
        </p:nvSpPr>
        <p:spPr>
          <a:xfrm>
            <a:off x="3903608" y="2511400"/>
            <a:ext cx="2348195" cy="2765090"/>
          </a:xfrm>
          <a:prstGeom prst="round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accent6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Jeong</a:t>
            </a:r>
            <a:r>
              <a:rPr lang="en-US" altLang="ko-KR" sz="2000" dirty="0">
                <a:solidFill>
                  <a:schemeClr val="accent6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2000" dirty="0" err="1">
                <a:solidFill>
                  <a:schemeClr val="accent6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Jeeeun</a:t>
            </a:r>
            <a:endParaRPr lang="en-US" altLang="ko-KR" sz="2000" dirty="0">
              <a:solidFill>
                <a:schemeClr val="accent6">
                  <a:lumMod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/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Judgment line</a:t>
            </a:r>
          </a:p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Note effect</a:t>
            </a:r>
          </a:p>
          <a:p>
            <a:pPr algn="ctr"/>
            <a:r>
              <a:rPr lang="en-US" altLang="ko-KR" sz="1600" i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Game over/</a:t>
            </a:r>
          </a:p>
          <a:p>
            <a:pPr algn="ctr"/>
            <a:r>
              <a:rPr lang="en-US" altLang="ko-KR" sz="1600" i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Game clear window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C3F4633E-B626-4106-B4D0-9D08E800C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200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Ⅲ. About Team Cooperation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05C51F9C-3A1A-403E-9CFF-624B6AE337E7}"/>
              </a:ext>
            </a:extLst>
          </p:cNvPr>
          <p:cNvSpPr/>
          <p:nvPr/>
        </p:nvSpPr>
        <p:spPr>
          <a:xfrm>
            <a:off x="9537540" y="198966"/>
            <a:ext cx="486136" cy="482071"/>
          </a:xfrm>
          <a:prstGeom prst="round2Same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DF61CB9-C387-4BAE-810F-AEB642F33250}"/>
              </a:ext>
            </a:extLst>
          </p:cNvPr>
          <p:cNvSpPr txBox="1"/>
          <p:nvPr/>
        </p:nvSpPr>
        <p:spPr>
          <a:xfrm>
            <a:off x="8858979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</a:t>
            </a:r>
            <a:endParaRPr lang="ko-KR" altLang="en-US" sz="280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B2409D-B447-4FA4-A0A2-D04F33D00F13}"/>
              </a:ext>
            </a:extLst>
          </p:cNvPr>
          <p:cNvSpPr txBox="1"/>
          <p:nvPr/>
        </p:nvSpPr>
        <p:spPr>
          <a:xfrm>
            <a:off x="9499927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388C3BC-3181-4BAA-BFFD-5258FB054C3A}"/>
              </a:ext>
            </a:extLst>
          </p:cNvPr>
          <p:cNvSpPr txBox="1"/>
          <p:nvPr/>
        </p:nvSpPr>
        <p:spPr>
          <a:xfrm>
            <a:off x="10140875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</a:t>
            </a:r>
            <a:endParaRPr lang="ko-KR" altLang="en-US" sz="280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F946D99-EE00-4B4F-946A-A3A7AA0EC9BB}"/>
              </a:ext>
            </a:extLst>
          </p:cNvPr>
          <p:cNvSpPr txBox="1"/>
          <p:nvPr/>
        </p:nvSpPr>
        <p:spPr>
          <a:xfrm>
            <a:off x="10781823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</a:t>
            </a:r>
            <a:endParaRPr lang="ko-KR" altLang="en-US" sz="28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364496-24AB-4427-A677-2C050CE35957}"/>
              </a:ext>
            </a:extLst>
          </p:cNvPr>
          <p:cNvSpPr txBox="1"/>
          <p:nvPr/>
        </p:nvSpPr>
        <p:spPr>
          <a:xfrm>
            <a:off x="11428072" y="202083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90A5E1-0AF9-4C5A-AC4A-8CC486FE77FF}"/>
              </a:ext>
            </a:extLst>
          </p:cNvPr>
          <p:cNvSpPr txBox="1"/>
          <p:nvPr/>
        </p:nvSpPr>
        <p:spPr>
          <a:xfrm>
            <a:off x="98742" y="-92597"/>
            <a:ext cx="461665" cy="13331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pc="600" dirty="0">
                <a:solidFill>
                  <a:schemeClr val="bg2">
                    <a:lumMod val="7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Team7</a:t>
            </a:r>
            <a:endParaRPr lang="ko-KR" altLang="en-US" spc="600" dirty="0">
              <a:solidFill>
                <a:schemeClr val="bg2">
                  <a:lumMod val="7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7238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233E9B7A-AA76-43A7-91FC-4ECFA8DF2CF7}"/>
              </a:ext>
            </a:extLst>
          </p:cNvPr>
          <p:cNvSpPr txBox="1"/>
          <p:nvPr/>
        </p:nvSpPr>
        <p:spPr>
          <a:xfrm>
            <a:off x="8218031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Ⅰ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FC9DDA-87A2-4605-AB43-F3CC0240F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200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Ⅳ. What Open Source Library We Used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F699B97-3A44-41C4-9C54-3062CEEBE415}"/>
              </a:ext>
            </a:extLst>
          </p:cNvPr>
          <p:cNvCxnSpPr>
            <a:cxnSpLocks/>
          </p:cNvCxnSpPr>
          <p:nvPr/>
        </p:nvCxnSpPr>
        <p:spPr>
          <a:xfrm flipH="1">
            <a:off x="671332" y="681038"/>
            <a:ext cx="11520668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06EC614-ABE8-4616-AEB7-AD90AD440656}"/>
              </a:ext>
            </a:extLst>
          </p:cNvPr>
          <p:cNvCxnSpPr>
            <a:cxnSpLocks/>
          </p:cNvCxnSpPr>
          <p:nvPr/>
        </p:nvCxnSpPr>
        <p:spPr>
          <a:xfrm>
            <a:off x="671332" y="-92597"/>
            <a:ext cx="0" cy="7199453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8">
            <a:extLst>
              <a:ext uri="{FF2B5EF4-FFF2-40B4-BE49-F238E27FC236}">
                <a16:creationId xmlns:a16="http://schemas.microsoft.com/office/drawing/2014/main" id="{58C159C9-2478-46AA-81AF-1E53C8ADAF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539501"/>
              </p:ext>
            </p:extLst>
          </p:nvPr>
        </p:nvGraphicFramePr>
        <p:xfrm>
          <a:off x="2367666" y="2306626"/>
          <a:ext cx="8128000" cy="3875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16380425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49890502"/>
                    </a:ext>
                  </a:extLst>
                </a:gridCol>
              </a:tblGrid>
              <a:tr h="775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30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Open Source Library</a:t>
                      </a:r>
                      <a:endParaRPr lang="ko-KR" altLang="en-US" spc="30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30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Open Source License</a:t>
                      </a:r>
                      <a:endParaRPr lang="ko-KR" altLang="en-US" spc="30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4451933"/>
                  </a:ext>
                </a:extLst>
              </a:tr>
              <a:tr h="775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Noto Sans KR Thin" panose="020B0200000000000000" pitchFamily="34" charset="-127"/>
                          <a:ea typeface="Noto Sans KR Thin" panose="020B0200000000000000" pitchFamily="34" charset="-127"/>
                        </a:rPr>
                        <a:t>Pygame</a:t>
                      </a:r>
                      <a:endParaRPr lang="ko-KR" altLang="en-US" dirty="0"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KR Thin" panose="020B0200000000000000" pitchFamily="34" charset="-127"/>
                          <a:ea typeface="Noto Sans KR Thin" panose="020B0200000000000000" pitchFamily="34" charset="-127"/>
                        </a:rPr>
                        <a:t>LGPL</a:t>
                      </a:r>
                      <a:endParaRPr lang="ko-KR" altLang="en-US" dirty="0"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1571116"/>
                  </a:ext>
                </a:extLst>
              </a:tr>
              <a:tr h="775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KR Thin" panose="020B0200000000000000" pitchFamily="34" charset="-127"/>
                          <a:ea typeface="Noto Sans KR Thin" panose="020B0200000000000000" pitchFamily="34" charset="-127"/>
                        </a:rPr>
                        <a:t>OpenCV</a:t>
                      </a:r>
                      <a:endParaRPr lang="ko-KR" altLang="en-US" dirty="0"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KR Thin" panose="020B0200000000000000" pitchFamily="34" charset="-127"/>
                          <a:ea typeface="Noto Sans KR Thin" panose="020B0200000000000000" pitchFamily="34" charset="-127"/>
                        </a:rPr>
                        <a:t>Apache-2.0 License</a:t>
                      </a:r>
                      <a:endParaRPr lang="ko-KR" altLang="en-US" dirty="0"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9740997"/>
                  </a:ext>
                </a:extLst>
              </a:tr>
              <a:tr h="775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Noto Sans KR Thin" panose="020B0200000000000000" pitchFamily="34" charset="-127"/>
                          <a:ea typeface="Noto Sans KR Thin" panose="020B0200000000000000" pitchFamily="34" charset="-127"/>
                        </a:rPr>
                        <a:t>Numpy</a:t>
                      </a:r>
                      <a:endParaRPr lang="ko-KR" altLang="en-US" dirty="0"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KR Thin" panose="020B0200000000000000" pitchFamily="34" charset="-127"/>
                          <a:ea typeface="Noto Sans KR Thin" panose="020B0200000000000000" pitchFamily="34" charset="-127"/>
                        </a:rPr>
                        <a:t>BSD-3</a:t>
                      </a:r>
                      <a:endParaRPr lang="ko-KR" altLang="en-US" dirty="0"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647128"/>
                  </a:ext>
                </a:extLst>
              </a:tr>
              <a:tr h="775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Noto Sans KR Thin" panose="020B0200000000000000" pitchFamily="34" charset="-127"/>
                          <a:ea typeface="Noto Sans KR Thin" panose="020B0200000000000000" pitchFamily="34" charset="-127"/>
                        </a:rPr>
                        <a:t>Mediapipe</a:t>
                      </a:r>
                      <a:endParaRPr lang="ko-KR" altLang="en-US" dirty="0"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KR Thin" panose="020B0200000000000000" pitchFamily="34" charset="-127"/>
                          <a:ea typeface="Noto Sans KR Thin" panose="020B0200000000000000" pitchFamily="34" charset="-127"/>
                        </a:rPr>
                        <a:t>Apache-2.0 License</a:t>
                      </a:r>
                      <a:endParaRPr lang="ko-KR" altLang="en-US" dirty="0">
                        <a:latin typeface="Noto Sans KR Thin" panose="020B0200000000000000" pitchFamily="34" charset="-127"/>
                        <a:ea typeface="Noto Sans KR Thin" panose="020B0200000000000000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068331"/>
                  </a:ext>
                </a:extLst>
              </a:tr>
            </a:tbl>
          </a:graphicData>
        </a:graphic>
      </p:graphicFrame>
      <p:sp>
        <p:nvSpPr>
          <p:cNvPr id="25" name="사각형: 둥근 위쪽 모서리 24">
            <a:extLst>
              <a:ext uri="{FF2B5EF4-FFF2-40B4-BE49-F238E27FC236}">
                <a16:creationId xmlns:a16="http://schemas.microsoft.com/office/drawing/2014/main" id="{F5ECAA5B-4F8D-44D6-B8C4-E9C29F73D387}"/>
              </a:ext>
            </a:extLst>
          </p:cNvPr>
          <p:cNvSpPr/>
          <p:nvPr/>
        </p:nvSpPr>
        <p:spPr>
          <a:xfrm>
            <a:off x="10174149" y="198966"/>
            <a:ext cx="486136" cy="482071"/>
          </a:xfrm>
          <a:prstGeom prst="round2Same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1B8B64-C9BE-4E84-A606-2830E68FDBAD}"/>
              </a:ext>
            </a:extLst>
          </p:cNvPr>
          <p:cNvSpPr txBox="1"/>
          <p:nvPr/>
        </p:nvSpPr>
        <p:spPr>
          <a:xfrm>
            <a:off x="8858979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Ⅱ</a:t>
            </a:r>
            <a:endParaRPr lang="ko-KR" altLang="en-US" sz="28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9060C5-C64F-4BDA-A556-38BB24438FDA}"/>
              </a:ext>
            </a:extLst>
          </p:cNvPr>
          <p:cNvSpPr txBox="1"/>
          <p:nvPr/>
        </p:nvSpPr>
        <p:spPr>
          <a:xfrm>
            <a:off x="9499927" y="198966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Ⅲ</a:t>
            </a:r>
            <a:endParaRPr lang="ko-KR" altLang="en-US" sz="28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39FB5E4-DE27-42C8-82A6-9112E2B7CEBB}"/>
              </a:ext>
            </a:extLst>
          </p:cNvPr>
          <p:cNvSpPr txBox="1"/>
          <p:nvPr/>
        </p:nvSpPr>
        <p:spPr>
          <a:xfrm>
            <a:off x="10140875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Ⅳ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094577-0E9A-4E05-8ECD-23E601F85855}"/>
              </a:ext>
            </a:extLst>
          </p:cNvPr>
          <p:cNvSpPr txBox="1"/>
          <p:nvPr/>
        </p:nvSpPr>
        <p:spPr>
          <a:xfrm>
            <a:off x="10781823" y="194737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Ⅴ</a:t>
            </a:r>
            <a:endParaRPr lang="ko-KR" altLang="en-US" sz="28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DE39A2C-784F-4807-BCEB-F77495582720}"/>
              </a:ext>
            </a:extLst>
          </p:cNvPr>
          <p:cNvSpPr txBox="1"/>
          <p:nvPr/>
        </p:nvSpPr>
        <p:spPr>
          <a:xfrm>
            <a:off x="11428072" y="202083"/>
            <a:ext cx="486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2">
                    <a:lumMod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Ⅵ</a:t>
            </a:r>
            <a:endParaRPr lang="ko-KR" altLang="en-US" sz="2800" b="1" dirty="0">
              <a:solidFill>
                <a:schemeClr val="bg2">
                  <a:lumMod val="2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39996D-BF95-4572-A84F-25BE91393E22}"/>
              </a:ext>
            </a:extLst>
          </p:cNvPr>
          <p:cNvSpPr txBox="1"/>
          <p:nvPr/>
        </p:nvSpPr>
        <p:spPr>
          <a:xfrm>
            <a:off x="98742" y="-92597"/>
            <a:ext cx="461665" cy="13331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pc="600" dirty="0">
                <a:solidFill>
                  <a:schemeClr val="bg2">
                    <a:lumMod val="7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Team7</a:t>
            </a:r>
            <a:endParaRPr lang="ko-KR" altLang="en-US" spc="600" dirty="0">
              <a:solidFill>
                <a:schemeClr val="bg2">
                  <a:lumMod val="7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467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493</Words>
  <Application>Microsoft Office PowerPoint</Application>
  <PresentationFormat>와이드스크린</PresentationFormat>
  <Paragraphs>198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Noto Sans KR Light</vt:lpstr>
      <vt:lpstr>Arial</vt:lpstr>
      <vt:lpstr>Noto Sans KR</vt:lpstr>
      <vt:lpstr>Noto Sans</vt:lpstr>
      <vt:lpstr>맑은 고딕</vt:lpstr>
      <vt:lpstr>Noto Sans KR Thin</vt:lpstr>
      <vt:lpstr>Office 테마</vt:lpstr>
      <vt:lpstr>Final Team Project</vt:lpstr>
      <vt:lpstr>Contents</vt:lpstr>
      <vt:lpstr>Ⅰ. About Project</vt:lpstr>
      <vt:lpstr>PowerPoint 프레젠테이션</vt:lpstr>
      <vt:lpstr>PowerPoint 프레젠테이션</vt:lpstr>
      <vt:lpstr>PowerPoint 프레젠테이션</vt:lpstr>
      <vt:lpstr>Ⅱ. Demonstration</vt:lpstr>
      <vt:lpstr>Ⅲ. About Team Cooperation</vt:lpstr>
      <vt:lpstr>Ⅳ. What Open Source Library We Used</vt:lpstr>
      <vt:lpstr>Ⅴ. Open Source License for Our Project</vt:lpstr>
      <vt:lpstr>Ⅵ. Milestone and Achievement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Source License</dc:title>
  <dc:creator>정지은</dc:creator>
  <cp:lastModifiedBy>정지은</cp:lastModifiedBy>
  <cp:revision>18</cp:revision>
  <dcterms:created xsi:type="dcterms:W3CDTF">2021-12-06T09:14:09Z</dcterms:created>
  <dcterms:modified xsi:type="dcterms:W3CDTF">2021-12-19T16:07:57Z</dcterms:modified>
</cp:coreProperties>
</file>

<file path=docProps/thumbnail.jpeg>
</file>